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280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01909-7EA7-4D7B-BCA1-D32E05EDC040}" type="datetimeFigureOut">
              <a:rPr lang="en-US" smtClean="0"/>
              <a:t>2/15/2016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F2F6F-AE88-4513-8C36-039C5F3873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4979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01909-7EA7-4D7B-BCA1-D32E05EDC040}" type="datetimeFigureOut">
              <a:rPr lang="en-US" smtClean="0"/>
              <a:t>2/15/2016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F2F6F-AE88-4513-8C36-039C5F3873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418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01909-7EA7-4D7B-BCA1-D32E05EDC040}" type="datetimeFigureOut">
              <a:rPr lang="en-US" smtClean="0"/>
              <a:t>2/15/2016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F2F6F-AE88-4513-8C36-039C5F3873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149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01909-7EA7-4D7B-BCA1-D32E05EDC040}" type="datetimeFigureOut">
              <a:rPr lang="en-US" smtClean="0"/>
              <a:t>2/15/2016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F2F6F-AE88-4513-8C36-039C5F3873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409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01909-7EA7-4D7B-BCA1-D32E05EDC040}" type="datetimeFigureOut">
              <a:rPr lang="en-US" smtClean="0"/>
              <a:t>2/15/2016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F2F6F-AE88-4513-8C36-039C5F3873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4990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01909-7EA7-4D7B-BCA1-D32E05EDC040}" type="datetimeFigureOut">
              <a:rPr lang="en-US" smtClean="0"/>
              <a:t>2/15/2016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F2F6F-AE88-4513-8C36-039C5F3873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514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01909-7EA7-4D7B-BCA1-D32E05EDC040}" type="datetimeFigureOut">
              <a:rPr lang="en-US" smtClean="0"/>
              <a:t>2/15/2016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F2F6F-AE88-4513-8C36-039C5F3873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983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01909-7EA7-4D7B-BCA1-D32E05EDC040}" type="datetimeFigureOut">
              <a:rPr lang="en-US" smtClean="0"/>
              <a:t>2/15/2016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F2F6F-AE88-4513-8C36-039C5F3873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5966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01909-7EA7-4D7B-BCA1-D32E05EDC040}" type="datetimeFigureOut">
              <a:rPr lang="en-US" smtClean="0"/>
              <a:t>2/15/2016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F2F6F-AE88-4513-8C36-039C5F3873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9657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01909-7EA7-4D7B-BCA1-D32E05EDC040}" type="datetimeFigureOut">
              <a:rPr lang="en-US" smtClean="0"/>
              <a:t>2/15/2016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F2F6F-AE88-4513-8C36-039C5F3873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92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01909-7EA7-4D7B-BCA1-D32E05EDC040}" type="datetimeFigureOut">
              <a:rPr lang="en-US" smtClean="0"/>
              <a:t>2/15/2016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F2F6F-AE88-4513-8C36-039C5F3873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021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C01909-7EA7-4D7B-BCA1-D32E05EDC040}" type="datetimeFigureOut">
              <a:rPr lang="en-US" smtClean="0"/>
              <a:t>2/15/2016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1F2F6F-AE88-4513-8C36-039C5F3873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325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5943599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n-US" sz="8800" b="1" dirty="0" smtClean="0"/>
              <a:t>Story-Line </a:t>
            </a:r>
            <a:br>
              <a:rPr lang="en-US" sz="8800" b="1" dirty="0" smtClean="0"/>
            </a:br>
            <a:r>
              <a:rPr lang="en-US" sz="8800" b="1" dirty="0" smtClean="0"/>
              <a:t>of </a:t>
            </a:r>
            <a:br>
              <a:rPr lang="en-US" sz="8800" b="1" dirty="0" smtClean="0"/>
            </a:br>
            <a:r>
              <a:rPr lang="en-US" sz="8800" b="1" dirty="0" smtClean="0"/>
              <a:t>the Hebrew Bible</a:t>
            </a:r>
            <a:endParaRPr lang="en-US" sz="88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flipV="1">
            <a:off x="1371600" y="5638799"/>
            <a:ext cx="6400800" cy="45719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9829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>
            <a:normAutofit fontScale="90000"/>
          </a:bodyPr>
          <a:lstStyle/>
          <a:p>
            <a:r>
              <a:rPr lang="en-US" b="1" dirty="0" smtClean="0"/>
              <a:t>“In the Beginning” (Primeval History)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n-US" i="1" dirty="0" smtClean="0"/>
              <a:t>Where It’s Found</a:t>
            </a:r>
            <a:r>
              <a:rPr lang="en-US" dirty="0" smtClean="0"/>
              <a:t>: Genesis 1-11</a:t>
            </a:r>
          </a:p>
          <a:p>
            <a:r>
              <a:rPr lang="en-US" i="1" dirty="0" smtClean="0"/>
              <a:t>Main Events</a:t>
            </a:r>
            <a:r>
              <a:rPr lang="en-US" dirty="0" smtClean="0"/>
              <a:t>: </a:t>
            </a:r>
          </a:p>
          <a:p>
            <a:pPr lvl="1"/>
            <a:r>
              <a:rPr lang="en-US" sz="3200" dirty="0" smtClean="0"/>
              <a:t>Creation</a:t>
            </a:r>
          </a:p>
          <a:p>
            <a:pPr lvl="1"/>
            <a:r>
              <a:rPr lang="en-US" sz="3200" dirty="0" smtClean="0"/>
              <a:t>Origin &amp; Consequences of Human Sin</a:t>
            </a:r>
          </a:p>
          <a:p>
            <a:pPr lvl="1"/>
            <a:r>
              <a:rPr lang="en-US" sz="3200" dirty="0" smtClean="0"/>
              <a:t>The Flood</a:t>
            </a:r>
            <a:endParaRPr lang="en-US" sz="3200" dirty="0"/>
          </a:p>
          <a:p>
            <a:pPr lvl="1"/>
            <a:r>
              <a:rPr lang="en-US" sz="3200" dirty="0" smtClean="0"/>
              <a:t>Re-Populating of Earth</a:t>
            </a:r>
          </a:p>
          <a:p>
            <a:pPr lvl="1"/>
            <a:r>
              <a:rPr lang="en-US" sz="3200" dirty="0" smtClean="0"/>
              <a:t>Tower of Babel/Confusion of Languages</a:t>
            </a:r>
          </a:p>
          <a:p>
            <a:r>
              <a:rPr lang="en-US" i="1" dirty="0" smtClean="0"/>
              <a:t>Main</a:t>
            </a:r>
            <a:r>
              <a:rPr lang="en-US" dirty="0" smtClean="0"/>
              <a:t> </a:t>
            </a:r>
            <a:r>
              <a:rPr lang="en-US" i="1" dirty="0" smtClean="0"/>
              <a:t>Characters</a:t>
            </a:r>
            <a:r>
              <a:rPr lang="en-US" dirty="0" smtClean="0"/>
              <a:t>: God, Adam &amp; Eve, Noah</a:t>
            </a:r>
          </a:p>
        </p:txBody>
      </p:sp>
    </p:spTree>
    <p:extLst>
      <p:ext uri="{BB962C8B-B14F-4D97-AF65-F5344CB8AC3E}">
        <p14:creationId xmlns:p14="http://schemas.microsoft.com/office/powerpoint/2010/main" val="28734116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>
            <a:normAutofit fontScale="90000"/>
          </a:bodyPr>
          <a:lstStyle/>
          <a:p>
            <a:r>
              <a:rPr lang="en-US" b="1" dirty="0" smtClean="0"/>
              <a:t>Abraham &amp; His Descendants: Patriarchal Period (2000-1700 BCE)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81600"/>
          </a:xfrm>
          <a:blipFill>
            <a:blip r:embed="rId2"/>
            <a:tile tx="0" ty="0" sx="100000" sy="100000" flip="none" algn="tl"/>
          </a:blipFill>
        </p:spPr>
        <p:txBody>
          <a:bodyPr>
            <a:normAutofit lnSpcReduction="10000"/>
          </a:bodyPr>
          <a:lstStyle/>
          <a:p>
            <a:r>
              <a:rPr lang="en-US" i="1" dirty="0" smtClean="0"/>
              <a:t>Where It’s Found</a:t>
            </a:r>
            <a:r>
              <a:rPr lang="en-US" dirty="0" smtClean="0"/>
              <a:t>: Genesis 12-50</a:t>
            </a:r>
          </a:p>
          <a:p>
            <a:r>
              <a:rPr lang="en-US" i="1" dirty="0" smtClean="0"/>
              <a:t>Main Events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God’s Covenant with Abraham</a:t>
            </a:r>
          </a:p>
          <a:p>
            <a:pPr lvl="1"/>
            <a:r>
              <a:rPr lang="en-US" dirty="0" smtClean="0"/>
              <a:t>Births of Ishmael &amp; Isaac</a:t>
            </a:r>
          </a:p>
          <a:p>
            <a:pPr lvl="1"/>
            <a:r>
              <a:rPr lang="en-US" dirty="0" smtClean="0"/>
              <a:t>(Near-) Sacrifice of Isaac</a:t>
            </a:r>
          </a:p>
          <a:p>
            <a:pPr lvl="1"/>
            <a:r>
              <a:rPr lang="en-US" dirty="0" smtClean="0"/>
              <a:t>Birth of Jacob &amp; Esau</a:t>
            </a:r>
          </a:p>
          <a:p>
            <a:pPr lvl="1"/>
            <a:r>
              <a:rPr lang="en-US" dirty="0" smtClean="0"/>
              <a:t>Jacob’s 12 Sons/Origins of 12 Tribes</a:t>
            </a:r>
          </a:p>
          <a:p>
            <a:pPr lvl="1"/>
            <a:r>
              <a:rPr lang="en-US" dirty="0" smtClean="0"/>
              <a:t>Joseph in Egypt</a:t>
            </a:r>
          </a:p>
          <a:p>
            <a:r>
              <a:rPr lang="en-US" i="1" dirty="0" smtClean="0"/>
              <a:t>Main Characters</a:t>
            </a:r>
            <a:r>
              <a:rPr lang="en-US" dirty="0" smtClean="0"/>
              <a:t>: Abraham &amp; Sarah, Ishmael &amp; Isaac, Jacob &amp; Esau, Joseph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90297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066800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90000"/>
          </a:bodyPr>
          <a:lstStyle/>
          <a:p>
            <a:r>
              <a:rPr lang="en-US" b="1" dirty="0" smtClean="0"/>
              <a:t>Bondage &amp; Deliverance: The Exodus (1700-1290 BCE)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334000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n-US" i="1" dirty="0" smtClean="0"/>
              <a:t>Where It’s Found</a:t>
            </a:r>
            <a:r>
              <a:rPr lang="en-US" dirty="0" smtClean="0"/>
              <a:t>: Exodus 1-15</a:t>
            </a:r>
          </a:p>
          <a:p>
            <a:r>
              <a:rPr lang="en-US" i="1" dirty="0" smtClean="0"/>
              <a:t>Main Events</a:t>
            </a:r>
            <a:r>
              <a:rPr lang="en-US" dirty="0" smtClean="0"/>
              <a:t>: </a:t>
            </a:r>
          </a:p>
          <a:p>
            <a:pPr lvl="1"/>
            <a:r>
              <a:rPr lang="en-US" sz="3200" dirty="0" smtClean="0"/>
              <a:t>Slavery in Egypt</a:t>
            </a:r>
          </a:p>
          <a:p>
            <a:pPr lvl="1"/>
            <a:r>
              <a:rPr lang="en-US" sz="3200" dirty="0" smtClean="0"/>
              <a:t>Call of Moses as Deliverer by “Yahweh”</a:t>
            </a:r>
          </a:p>
          <a:p>
            <a:pPr lvl="1"/>
            <a:r>
              <a:rPr lang="en-US" sz="3200" dirty="0" smtClean="0"/>
              <a:t>Plagues on Egypt</a:t>
            </a:r>
          </a:p>
          <a:p>
            <a:pPr lvl="1"/>
            <a:r>
              <a:rPr lang="en-US" sz="3200" dirty="0" smtClean="0"/>
              <a:t>Institution of Passover</a:t>
            </a:r>
          </a:p>
          <a:p>
            <a:pPr lvl="1"/>
            <a:r>
              <a:rPr lang="en-US" sz="3200" dirty="0" smtClean="0"/>
              <a:t>Crossing the Sea</a:t>
            </a:r>
          </a:p>
          <a:p>
            <a:r>
              <a:rPr lang="en-US" i="1" dirty="0" smtClean="0"/>
              <a:t>Main Characters</a:t>
            </a:r>
            <a:r>
              <a:rPr lang="en-US" dirty="0" smtClean="0"/>
              <a:t>: God, Moses, Aaron, Pharaoh</a:t>
            </a:r>
          </a:p>
        </p:txBody>
      </p:sp>
    </p:spTree>
    <p:extLst>
      <p:ext uri="{BB962C8B-B14F-4D97-AF65-F5344CB8AC3E}">
        <p14:creationId xmlns:p14="http://schemas.microsoft.com/office/powerpoint/2010/main" val="8356307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>
            <a:normAutofit fontScale="90000"/>
          </a:bodyPr>
          <a:lstStyle/>
          <a:p>
            <a:r>
              <a:rPr lang="en-US" b="1" dirty="0" smtClean="0"/>
              <a:t>Wandering in the Wilderness (1290-1250 BCE)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r>
              <a:rPr lang="en-US" i="1" dirty="0" smtClean="0"/>
              <a:t>Where It’s Found</a:t>
            </a:r>
            <a:r>
              <a:rPr lang="en-US" dirty="0" smtClean="0"/>
              <a:t>: Exodus 16-40, Numbers, Leviticus Deuteronomy</a:t>
            </a:r>
          </a:p>
          <a:p>
            <a:r>
              <a:rPr lang="en-US" i="1" dirty="0" smtClean="0"/>
              <a:t>Main Events:</a:t>
            </a:r>
            <a:endParaRPr lang="en-US" dirty="0" smtClean="0"/>
          </a:p>
          <a:p>
            <a:pPr lvl="1"/>
            <a:r>
              <a:rPr lang="en-US" sz="3200" dirty="0" smtClean="0"/>
              <a:t>Giving the Law/Covenant at Sinai</a:t>
            </a:r>
          </a:p>
          <a:p>
            <a:pPr lvl="1"/>
            <a:r>
              <a:rPr lang="en-US" sz="3200" dirty="0" smtClean="0"/>
              <a:t>Golden Calf &amp; Other Disobedience</a:t>
            </a:r>
          </a:p>
          <a:p>
            <a:pPr lvl="1"/>
            <a:r>
              <a:rPr lang="en-US" sz="3200" dirty="0" smtClean="0"/>
              <a:t>Construction of Tabernacle</a:t>
            </a:r>
          </a:p>
          <a:p>
            <a:pPr lvl="1"/>
            <a:r>
              <a:rPr lang="en-US" sz="3200" dirty="0" smtClean="0"/>
              <a:t>Israel Learns about Holiness</a:t>
            </a:r>
          </a:p>
          <a:p>
            <a:r>
              <a:rPr lang="en-US" i="1" dirty="0" smtClean="0"/>
              <a:t>Main Characters</a:t>
            </a:r>
            <a:r>
              <a:rPr lang="en-US" dirty="0" smtClean="0"/>
              <a:t>: Moses, Aaron, People of 	Israel</a:t>
            </a:r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4887010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066800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90000"/>
          </a:bodyPr>
          <a:lstStyle/>
          <a:p>
            <a:r>
              <a:rPr lang="en-US" b="1" dirty="0" smtClean="0"/>
              <a:t>Conquest of Canaan: The Promised Land (1250-1050 BCE)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257800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n-US" i="1" dirty="0" smtClean="0"/>
              <a:t>Where It’s Found</a:t>
            </a:r>
            <a:r>
              <a:rPr lang="en-US" dirty="0" smtClean="0"/>
              <a:t>: Joshua</a:t>
            </a:r>
          </a:p>
          <a:p>
            <a:r>
              <a:rPr lang="en-US" i="1" dirty="0" smtClean="0"/>
              <a:t>Main Events: </a:t>
            </a:r>
          </a:p>
          <a:p>
            <a:pPr lvl="1"/>
            <a:r>
              <a:rPr lang="en-US" sz="3200" dirty="0" smtClean="0"/>
              <a:t>Commissioning of Joshua</a:t>
            </a:r>
          </a:p>
          <a:p>
            <a:pPr lvl="1"/>
            <a:r>
              <a:rPr lang="en-US" sz="3200" dirty="0" smtClean="0"/>
              <a:t>Rahab Hides the Spies</a:t>
            </a:r>
          </a:p>
          <a:p>
            <a:pPr lvl="1"/>
            <a:r>
              <a:rPr lang="en-US" sz="3200" dirty="0" smtClean="0"/>
              <a:t>Fall of Jericho, Ai, etc.</a:t>
            </a:r>
          </a:p>
          <a:p>
            <a:pPr lvl="1"/>
            <a:r>
              <a:rPr lang="en-US" sz="3200" dirty="0" smtClean="0"/>
              <a:t>Division of the Land</a:t>
            </a:r>
          </a:p>
          <a:p>
            <a:pPr lvl="1"/>
            <a:r>
              <a:rPr lang="en-US" sz="3200" dirty="0" smtClean="0"/>
              <a:t>Failure to Conquer Parts of Canaan</a:t>
            </a:r>
          </a:p>
          <a:p>
            <a:r>
              <a:rPr lang="en-US" i="1" dirty="0" smtClean="0"/>
              <a:t>Main Characters</a:t>
            </a:r>
            <a:r>
              <a:rPr lang="en-US" dirty="0" smtClean="0"/>
              <a:t>: Joshua, Caleb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7408502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371600"/>
          </a:xfrm>
          <a:blipFill>
            <a:blip r:embed="rId2"/>
            <a:tile tx="0" ty="0" sx="100000" sy="100000" flip="none" algn="tl"/>
          </a:blipFill>
        </p:spPr>
        <p:txBody>
          <a:bodyPr>
            <a:noAutofit/>
          </a:bodyPr>
          <a:lstStyle/>
          <a:p>
            <a:r>
              <a:rPr lang="en-US" b="1" dirty="0" smtClean="0"/>
              <a:t>Era of the Judges: “No King in Israel” (1250-1050 BCE)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5029200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n-US" i="1" dirty="0" smtClean="0"/>
              <a:t>Where It’s Found</a:t>
            </a:r>
            <a:r>
              <a:rPr lang="en-US" dirty="0" smtClean="0"/>
              <a:t>: Judges, 1 Sam. 1-7, Ruth</a:t>
            </a:r>
          </a:p>
          <a:p>
            <a:r>
              <a:rPr lang="en-US" i="1" dirty="0" smtClean="0"/>
              <a:t>Main Events</a:t>
            </a:r>
            <a:r>
              <a:rPr lang="en-US" dirty="0" smtClean="0"/>
              <a:t>: </a:t>
            </a:r>
          </a:p>
          <a:p>
            <a:pPr lvl="1"/>
            <a:r>
              <a:rPr lang="en-US" dirty="0" smtClean="0"/>
              <a:t>Death of Joshua</a:t>
            </a:r>
          </a:p>
          <a:p>
            <a:pPr lvl="1"/>
            <a:r>
              <a:rPr lang="en-US" dirty="0" smtClean="0"/>
              <a:t>Failure to Conquer the Land</a:t>
            </a:r>
          </a:p>
          <a:p>
            <a:pPr lvl="1"/>
            <a:r>
              <a:rPr lang="en-US" dirty="0" smtClean="0"/>
              <a:t>Israel’s Repeated Disobedience</a:t>
            </a:r>
          </a:p>
          <a:p>
            <a:pPr lvl="1"/>
            <a:r>
              <a:rPr lang="en-US" dirty="0" smtClean="0"/>
              <a:t>Rise of Numerous Judges</a:t>
            </a:r>
          </a:p>
          <a:p>
            <a:pPr lvl="1"/>
            <a:r>
              <a:rPr lang="en-US" dirty="0" smtClean="0"/>
              <a:t>Demise of Order in Israel</a:t>
            </a:r>
          </a:p>
          <a:p>
            <a:r>
              <a:rPr lang="en-US" i="1" dirty="0" smtClean="0"/>
              <a:t>Main Characters</a:t>
            </a:r>
            <a:r>
              <a:rPr lang="en-US" dirty="0" smtClean="0"/>
              <a:t>: Joshua, Deborah, Gideon, 	Samson, Samuel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2389121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"/>
            <a:ext cx="8763000" cy="1143000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90000"/>
          </a:bodyPr>
          <a:lstStyle/>
          <a:p>
            <a:r>
              <a:rPr lang="en-US" b="1" dirty="0" smtClean="0"/>
              <a:t>The Monarchy: The United Kingdom (1050-930 BCE)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763000" cy="5334000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r>
              <a:rPr lang="en-US" i="1" dirty="0" smtClean="0"/>
              <a:t>Where It’s Found: </a:t>
            </a:r>
            <a:r>
              <a:rPr lang="en-US" dirty="0" smtClean="0"/>
              <a:t>1 Sam. 8-31, 2 Sam., 1 Ki. 1-11</a:t>
            </a:r>
          </a:p>
          <a:p>
            <a:r>
              <a:rPr lang="en-US" i="1" dirty="0" smtClean="0"/>
              <a:t>Main Events: </a:t>
            </a:r>
          </a:p>
          <a:p>
            <a:pPr lvl="1"/>
            <a:r>
              <a:rPr lang="en-US" dirty="0" smtClean="0"/>
              <a:t>Israel Demands a King; Samuel anoints Saul </a:t>
            </a:r>
          </a:p>
          <a:p>
            <a:pPr lvl="1"/>
            <a:r>
              <a:rPr lang="en-US" dirty="0" smtClean="0"/>
              <a:t>Saul sins; removal is predicted</a:t>
            </a:r>
          </a:p>
          <a:p>
            <a:pPr lvl="1"/>
            <a:r>
              <a:rPr lang="en-US" dirty="0" smtClean="0"/>
              <a:t>Samuel anoints David as 2</a:t>
            </a:r>
            <a:r>
              <a:rPr lang="en-US" baseline="30000" dirty="0" smtClean="0"/>
              <a:t>nd</a:t>
            </a:r>
            <a:r>
              <a:rPr lang="en-US" dirty="0" smtClean="0"/>
              <a:t> King</a:t>
            </a:r>
          </a:p>
          <a:p>
            <a:pPr lvl="1"/>
            <a:r>
              <a:rPr lang="en-US" dirty="0" smtClean="0"/>
              <a:t>David unites the Kingdom</a:t>
            </a:r>
          </a:p>
          <a:p>
            <a:pPr lvl="1"/>
            <a:r>
              <a:rPr lang="en-US" dirty="0" smtClean="0"/>
              <a:t>God’s Promise of a “House” (Lineage) for David</a:t>
            </a:r>
          </a:p>
          <a:p>
            <a:pPr lvl="1"/>
            <a:r>
              <a:rPr lang="en-US" dirty="0" smtClean="0"/>
              <a:t>David’s sin with Bathsheba</a:t>
            </a:r>
          </a:p>
          <a:p>
            <a:pPr lvl="1"/>
            <a:r>
              <a:rPr lang="en-US" dirty="0" smtClean="0"/>
              <a:t>Gradual unravelling of David’s kingship</a:t>
            </a:r>
          </a:p>
          <a:p>
            <a:pPr lvl="1"/>
            <a:r>
              <a:rPr lang="en-US" dirty="0" smtClean="0"/>
              <a:t>Solomon becomes 3</a:t>
            </a:r>
            <a:r>
              <a:rPr lang="en-US" baseline="30000" dirty="0" smtClean="0"/>
              <a:t>rd</a:t>
            </a:r>
            <a:r>
              <a:rPr lang="en-US" dirty="0" smtClean="0"/>
              <a:t> King; builds Temple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1378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90000"/>
          </a:bodyPr>
          <a:lstStyle/>
          <a:p>
            <a:r>
              <a:rPr lang="en-US" b="1" dirty="0" smtClean="0"/>
              <a:t>The Divided Monarchy (930-721 BCE)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334000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r>
              <a:rPr lang="en-US" i="1" dirty="0" smtClean="0"/>
              <a:t>Where It’s Found: </a:t>
            </a:r>
            <a:r>
              <a:rPr lang="en-US" dirty="0" smtClean="0"/>
              <a:t>1 Kings 12-2 Kings 16</a:t>
            </a:r>
          </a:p>
          <a:p>
            <a:r>
              <a:rPr lang="en-US" i="1" dirty="0" smtClean="0"/>
              <a:t>Main Events:</a:t>
            </a:r>
          </a:p>
          <a:p>
            <a:pPr lvl="1"/>
            <a:r>
              <a:rPr lang="en-US" dirty="0" err="1" smtClean="0"/>
              <a:t>Rehoboam</a:t>
            </a:r>
            <a:r>
              <a:rPr lang="en-US" dirty="0" smtClean="0"/>
              <a:t> behaves foolishly; </a:t>
            </a:r>
            <a:r>
              <a:rPr lang="en-US" dirty="0" err="1" smtClean="0"/>
              <a:t>Jereboam</a:t>
            </a:r>
            <a:r>
              <a:rPr lang="en-US" dirty="0" smtClean="0"/>
              <a:t> establishes N. Kingdom (Israel)</a:t>
            </a:r>
          </a:p>
          <a:p>
            <a:pPr lvl="1"/>
            <a:r>
              <a:rPr lang="en-US" dirty="0" smtClean="0"/>
              <a:t>A succession of Kings, mostly evil in both Israel &amp; Judah (S. Kingdom)</a:t>
            </a:r>
          </a:p>
          <a:p>
            <a:pPr lvl="1"/>
            <a:r>
              <a:rPr lang="en-US" dirty="0" smtClean="0"/>
              <a:t>Elijah/Elisha try to reign in the Kings</a:t>
            </a:r>
          </a:p>
          <a:p>
            <a:pPr lvl="1"/>
            <a:r>
              <a:rPr lang="en-US" dirty="0" smtClean="0"/>
              <a:t>Leads to fall of N. Kingdom</a:t>
            </a:r>
          </a:p>
          <a:p>
            <a:r>
              <a:rPr lang="en-US" i="1" dirty="0" smtClean="0"/>
              <a:t>Main Characters: </a:t>
            </a:r>
            <a:r>
              <a:rPr lang="en-US" dirty="0" err="1" smtClean="0"/>
              <a:t>Rehoboam</a:t>
            </a:r>
            <a:r>
              <a:rPr lang="en-US" dirty="0" smtClean="0"/>
              <a:t>, </a:t>
            </a:r>
            <a:r>
              <a:rPr lang="en-US" dirty="0" err="1" smtClean="0"/>
              <a:t>Jereboam</a:t>
            </a:r>
            <a:r>
              <a:rPr lang="en-US" dirty="0" smtClean="0"/>
              <a:t>, Elijah, Elisha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751995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r>
              <a:rPr lang="en-US" b="1" dirty="0" smtClean="0"/>
              <a:t>Judah Alone (721-586 BCE)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334000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r>
              <a:rPr lang="en-US" i="1" dirty="0" smtClean="0"/>
              <a:t>Where It’s Found: </a:t>
            </a:r>
            <a:r>
              <a:rPr lang="en-US" dirty="0" smtClean="0"/>
              <a:t>2 Kings 17-25</a:t>
            </a:r>
          </a:p>
          <a:p>
            <a:r>
              <a:rPr lang="en-US" i="1" dirty="0" smtClean="0"/>
              <a:t>Main Events: </a:t>
            </a:r>
          </a:p>
          <a:p>
            <a:pPr lvl="1"/>
            <a:r>
              <a:rPr lang="en-US" dirty="0" smtClean="0"/>
              <a:t>N. Kingdom falls to Assyrians (721 B.C.E.)</a:t>
            </a:r>
          </a:p>
          <a:p>
            <a:pPr lvl="1"/>
            <a:r>
              <a:rPr lang="en-US" dirty="0" smtClean="0"/>
              <a:t>Judah continues approx. 150 yrs. </a:t>
            </a:r>
          </a:p>
          <a:p>
            <a:pPr lvl="1"/>
            <a:r>
              <a:rPr lang="en-US" dirty="0" smtClean="0"/>
              <a:t>Continued succession of idolatrous Kings</a:t>
            </a:r>
          </a:p>
          <a:p>
            <a:pPr lvl="1"/>
            <a:r>
              <a:rPr lang="en-US" dirty="0" smtClean="0"/>
              <a:t>Josiah’s Reforms</a:t>
            </a:r>
          </a:p>
          <a:p>
            <a:pPr lvl="1"/>
            <a:r>
              <a:rPr lang="en-US" dirty="0" smtClean="0"/>
              <a:t>Fall of S. Kingdom to Babylonians 586 B.C.E, destruction of Jerusalem &amp; Temple</a:t>
            </a:r>
          </a:p>
          <a:p>
            <a:r>
              <a:rPr lang="en-US" i="1" dirty="0" smtClean="0"/>
              <a:t>Main Characters: </a:t>
            </a:r>
            <a:r>
              <a:rPr lang="en-US" dirty="0" smtClean="0"/>
              <a:t>Hezekiah, Sennacherib, Isaiah, Manasseh, Josiah, Nebuchadnezzar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7599279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066800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r>
              <a:rPr lang="en-US" b="1" dirty="0" smtClean="0"/>
              <a:t>Exile (586-538 BCE)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181600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r>
              <a:rPr lang="en-US" i="1" dirty="0" smtClean="0"/>
              <a:t>Where It’s Found: </a:t>
            </a:r>
            <a:r>
              <a:rPr lang="en-US" dirty="0" smtClean="0"/>
              <a:t>2 Ki. 25, Jeremiah, Ezekiel, Esther, Daniel, etc.</a:t>
            </a:r>
          </a:p>
          <a:p>
            <a:r>
              <a:rPr lang="en-US" i="1" dirty="0" smtClean="0"/>
              <a:t>Main Events:</a:t>
            </a:r>
          </a:p>
          <a:p>
            <a:pPr lvl="1"/>
            <a:r>
              <a:rPr lang="en-US" dirty="0" smtClean="0"/>
              <a:t>Judah falls to Babylonian rule</a:t>
            </a:r>
          </a:p>
          <a:p>
            <a:pPr lvl="1"/>
            <a:r>
              <a:rPr lang="en-US" dirty="0" smtClean="0"/>
              <a:t>Persian rulers succeed Babylonians</a:t>
            </a:r>
          </a:p>
          <a:p>
            <a:pPr lvl="1"/>
            <a:r>
              <a:rPr lang="en-US" dirty="0" smtClean="0"/>
              <a:t>Numerous Prophets remind Israelites of their sins, reason for Exile</a:t>
            </a:r>
          </a:p>
          <a:p>
            <a:r>
              <a:rPr lang="en-US" i="1" dirty="0" smtClean="0"/>
              <a:t>Main Characters: </a:t>
            </a:r>
            <a:r>
              <a:rPr lang="en-US" dirty="0" smtClean="0"/>
              <a:t>Jeremiah, Ezekiel, Daniel, Esther, other Prophets</a:t>
            </a:r>
            <a:endParaRPr lang="en-US" i="1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09789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066800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r>
              <a:rPr lang="en-US" b="1" dirty="0" smtClean="0"/>
              <a:t>Post-Exile (538-450 BCE)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257800"/>
          </a:xfrm>
          <a:blipFill>
            <a:blip r:embed="rId2"/>
            <a:tile tx="0" ty="0" sx="100000" sy="100000" flip="none" algn="tl"/>
          </a:blipFill>
        </p:spPr>
        <p:txBody>
          <a:bodyPr>
            <a:normAutofit lnSpcReduction="10000"/>
          </a:bodyPr>
          <a:lstStyle/>
          <a:p>
            <a:r>
              <a:rPr lang="en-US" i="1" dirty="0" smtClean="0"/>
              <a:t>Where It’s Found: </a:t>
            </a:r>
            <a:r>
              <a:rPr lang="en-US" dirty="0" smtClean="0"/>
              <a:t>Ezra, Nehemiah, Haggai, Zechariah, Malachi, Daniel</a:t>
            </a:r>
          </a:p>
          <a:p>
            <a:r>
              <a:rPr lang="en-US" i="1" dirty="0" smtClean="0"/>
              <a:t>Main Events: </a:t>
            </a:r>
          </a:p>
          <a:p>
            <a:pPr lvl="1"/>
            <a:r>
              <a:rPr lang="en-US" dirty="0" smtClean="0"/>
              <a:t>Cyrus &amp; Artaxerxes (Persian) allow successive groups of Jews to return to Jerusalem/Judea</a:t>
            </a:r>
          </a:p>
          <a:p>
            <a:pPr lvl="1"/>
            <a:r>
              <a:rPr lang="en-US" dirty="0" smtClean="0"/>
              <a:t>Ezra &amp; Nehemiah lead in reconstruction of city &amp; Temple</a:t>
            </a:r>
          </a:p>
          <a:p>
            <a:pPr lvl="1"/>
            <a:r>
              <a:rPr lang="en-US" dirty="0" smtClean="0"/>
              <a:t>Prophets declare continual sins of the people &amp; need to get their hearts right</a:t>
            </a:r>
          </a:p>
          <a:p>
            <a:r>
              <a:rPr lang="en-US" i="1" dirty="0" smtClean="0"/>
              <a:t>Main Characters: </a:t>
            </a:r>
            <a:r>
              <a:rPr lang="en-US" dirty="0" smtClean="0"/>
              <a:t>Ezra, Nehemiah, Daniel, Cyrus, Artaxerxes, various Prophets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5450032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727</TotalTime>
  <Words>677</Words>
  <Application>Microsoft Office PowerPoint</Application>
  <PresentationFormat>On-screen Show (4:3)</PresentationFormat>
  <Paragraphs>97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Story-Line  of  the Hebrew Bible</vt:lpstr>
      <vt:lpstr>“In the Beginning” (Primeval History)</vt:lpstr>
      <vt:lpstr>Abraham &amp; His Descendants: Patriarchal Period (2000-1700 BCE)</vt:lpstr>
      <vt:lpstr>Bondage &amp; Deliverance: The Exodus (1700-1290 BCE)</vt:lpstr>
      <vt:lpstr>Wandering in the Wilderness (1290-1250 BCE)</vt:lpstr>
      <vt:lpstr>Conquest of Canaan: The Promised Land (1250-1050 BCE)</vt:lpstr>
      <vt:lpstr>Era of the Judges: “No King in Israel” (1250-1050 BCE)</vt:lpstr>
      <vt:lpstr>The Monarchy: The United Kingdom (1050-930 BCE)</vt:lpstr>
      <vt:lpstr>The Divided Monarchy (930-721 BCE)</vt:lpstr>
      <vt:lpstr>Judah Alone (721-586 BCE)</vt:lpstr>
      <vt:lpstr>Exile (586-538 BCE)</vt:lpstr>
      <vt:lpstr>Post-Exile (538-450 BCE)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Story-Line    of the Hebrew Bible</dc:title>
  <dc:creator>tommylinda</dc:creator>
  <cp:lastModifiedBy>OWNER</cp:lastModifiedBy>
  <cp:revision>14</cp:revision>
  <dcterms:created xsi:type="dcterms:W3CDTF">2016-01-25T15:36:53Z</dcterms:created>
  <dcterms:modified xsi:type="dcterms:W3CDTF">2016-02-16T00:12:09Z</dcterms:modified>
</cp:coreProperties>
</file>